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8"/>
  </p:notesMasterIdLst>
  <p:sldIdLst>
    <p:sldId id="326" r:id="rId3"/>
    <p:sldId id="371" r:id="rId4"/>
    <p:sldId id="364" r:id="rId5"/>
    <p:sldId id="365" r:id="rId6"/>
    <p:sldId id="366" r:id="rId7"/>
    <p:sldId id="367" r:id="rId8"/>
    <p:sldId id="368" r:id="rId9"/>
    <p:sldId id="360" r:id="rId10"/>
    <p:sldId id="343" r:id="rId11"/>
    <p:sldId id="340" r:id="rId12"/>
    <p:sldId id="342" r:id="rId13"/>
    <p:sldId id="359" r:id="rId14"/>
    <p:sldId id="353" r:id="rId15"/>
    <p:sldId id="356" r:id="rId16"/>
    <p:sldId id="327" r:id="rId17"/>
    <p:sldId id="330" r:id="rId18"/>
    <p:sldId id="295" r:id="rId19"/>
    <p:sldId id="299" r:id="rId20"/>
    <p:sldId id="314" r:id="rId21"/>
    <p:sldId id="313" r:id="rId22"/>
    <p:sldId id="319" r:id="rId23"/>
    <p:sldId id="357" r:id="rId24"/>
    <p:sldId id="354" r:id="rId25"/>
    <p:sldId id="351" r:id="rId26"/>
    <p:sldId id="352" r:id="rId27"/>
    <p:sldId id="315" r:id="rId28"/>
    <p:sldId id="350" r:id="rId29"/>
    <p:sldId id="372" r:id="rId30"/>
    <p:sldId id="361" r:id="rId31"/>
    <p:sldId id="362" r:id="rId32"/>
    <p:sldId id="363" r:id="rId33"/>
    <p:sldId id="373" r:id="rId34"/>
    <p:sldId id="369" r:id="rId35"/>
    <p:sldId id="370" r:id="rId36"/>
    <p:sldId id="355" r:id="rId3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366" y="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5C86-125D-4B0E-9CFC-14A38AEC0A07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1116B-6A9E-45AC-AC41-743EF9E0E4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4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1116B-6A9E-45AC-AC41-743EF9E0E48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180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6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17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69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8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78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6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482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92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66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399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01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97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53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47CEA-9FBA-4433-BF06-AB105C388D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13887" y="1369219"/>
            <a:ext cx="8287352" cy="3359192"/>
          </a:xfrm>
        </p:spPr>
        <p:txBody>
          <a:bodyPr>
            <a:noAutofit/>
          </a:bodyPr>
          <a:lstStyle>
            <a:lvl1pPr>
              <a:defRPr sz="1800">
                <a:latin typeface="+mn-lt"/>
                <a:cs typeface="Arial" panose="020B0604020202020204" pitchFamily="34" charset="0"/>
              </a:defRPr>
            </a:lvl1pPr>
            <a:lvl2pPr>
              <a:defRPr sz="1700">
                <a:latin typeface="+mn-lt"/>
                <a:cs typeface="Arial" panose="020B0604020202020204" pitchFamily="34" charset="0"/>
              </a:defRPr>
            </a:lvl2pPr>
            <a:lvl3pPr>
              <a:defRPr>
                <a:latin typeface="+mn-lt"/>
                <a:cs typeface="Arial" panose="020B0604020202020204" pitchFamily="34" charset="0"/>
              </a:defRPr>
            </a:lvl3pPr>
            <a:lvl4pPr>
              <a:defRPr>
                <a:latin typeface="+mn-lt"/>
                <a:cs typeface="Arial" panose="020B0604020202020204" pitchFamily="34" charset="0"/>
              </a:defRPr>
            </a:lvl4pPr>
            <a:lvl5pPr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0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6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0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1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6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178F2-393B-4612-97AF-B6DE8A204AEC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8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4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94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5989" y="2040699"/>
            <a:ext cx="8280920" cy="1102519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реализации персонифицированной модели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повышения квалификации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2016 - 2018 годах 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задачах на 2019 год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467994" y="3668056"/>
            <a:ext cx="5352478" cy="648072"/>
          </a:xfrm>
          <a:prstGeom prst="rect">
            <a:avLst/>
          </a:prstGeom>
          <a:ln>
            <a:noFill/>
          </a:ln>
          <a:effectLst/>
        </p:spPr>
        <p:txBody>
          <a:bodyPr vert="horz" lIns="91438" tIns="45719" rIns="91438" bIns="4571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Шаяхметова Роза Искандеровна, </a:t>
            </a:r>
          </a:p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начальник отдела развития ДПО</a:t>
            </a:r>
            <a:endParaRPr lang="ru-RU" sz="2200" b="1" i="1" dirty="0">
              <a:solidFill>
                <a:srgbClr val="0070C0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0"/>
          <a:stretch/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66040"/>
              </p:ext>
            </p:extLst>
          </p:nvPr>
        </p:nvGraphicFramePr>
        <p:xfrm>
          <a:off x="121467" y="273907"/>
          <a:ext cx="8856983" cy="485867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609424">
                  <a:extLst>
                    <a:ext uri="{9D8B030D-6E8A-4147-A177-3AD203B41FA5}">
                      <a16:colId xmlns:a16="http://schemas.microsoft.com/office/drawing/2014/main" xmlns="" val="223785524"/>
                    </a:ext>
                  </a:extLst>
                </a:gridCol>
                <a:gridCol w="590466">
                  <a:extLst>
                    <a:ext uri="{9D8B030D-6E8A-4147-A177-3AD203B41FA5}">
                      <a16:colId xmlns:a16="http://schemas.microsoft.com/office/drawing/2014/main" xmlns="" val="1060404462"/>
                    </a:ext>
                  </a:extLst>
                </a:gridCol>
                <a:gridCol w="590466">
                  <a:extLst>
                    <a:ext uri="{9D8B030D-6E8A-4147-A177-3AD203B41FA5}">
                      <a16:colId xmlns:a16="http://schemas.microsoft.com/office/drawing/2014/main" xmlns="" val="2608315464"/>
                    </a:ext>
                  </a:extLst>
                </a:gridCol>
                <a:gridCol w="516657">
                  <a:extLst>
                    <a:ext uri="{9D8B030D-6E8A-4147-A177-3AD203B41FA5}">
                      <a16:colId xmlns:a16="http://schemas.microsoft.com/office/drawing/2014/main" xmlns="" val="2509906095"/>
                    </a:ext>
                  </a:extLst>
                </a:gridCol>
                <a:gridCol w="516657">
                  <a:extLst>
                    <a:ext uri="{9D8B030D-6E8A-4147-A177-3AD203B41FA5}">
                      <a16:colId xmlns:a16="http://schemas.microsoft.com/office/drawing/2014/main" xmlns="" val="1435584461"/>
                    </a:ext>
                  </a:extLst>
                </a:gridCol>
                <a:gridCol w="516657">
                  <a:extLst>
                    <a:ext uri="{9D8B030D-6E8A-4147-A177-3AD203B41FA5}">
                      <a16:colId xmlns:a16="http://schemas.microsoft.com/office/drawing/2014/main" xmlns="" val="4046104923"/>
                    </a:ext>
                  </a:extLst>
                </a:gridCol>
                <a:gridCol w="516656">
                  <a:extLst>
                    <a:ext uri="{9D8B030D-6E8A-4147-A177-3AD203B41FA5}">
                      <a16:colId xmlns:a16="http://schemas.microsoft.com/office/drawing/2014/main" xmlns="" val="3867073663"/>
                    </a:ext>
                  </a:extLst>
                </a:gridCol>
              </a:tblGrid>
              <a:tr h="7682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ОБРАЗОВАТЕЛЬНОЙ ОРГАНИЗАЦИИ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6640461"/>
                  </a:ext>
                </a:extLst>
              </a:tr>
              <a:tr h="157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рек.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рек.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рек.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3555698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«Приволжский межрегиональный центр ПК и ПП РО»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5207011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Елабужский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институт (филиал) КФУ»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8038984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«Институт филологии и межкультурной коммуникации»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25400" indent="-127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25400" indent="-127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03026383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«Институт психологии и образования»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25400" indent="-127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25400" indent="-127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5888837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«Институт международных отношений, истории и востоковедения»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9958614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Институт развития образования РТ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693421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государственный педагогический университет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99752827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Казанский педагогический колледж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05823209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Арский педагогический колледж им.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5246022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Набережночелнинский педагогический колледж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9010351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 педагогический колледж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7953571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Мензелинский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педагогический колледж имени М.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Джалиля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61083754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музыкально-художественный педагогический колледж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8216005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торгово-технологический институт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0705934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социально-гуманитарного образования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6034907"/>
                  </a:ext>
                </a:extLst>
              </a:tr>
              <a:tr h="80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центр внешкольной работы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0135248"/>
                  </a:ext>
                </a:extLst>
              </a:tr>
              <a:tr h="233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Казанского инновационного университета имени В.Г.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Тимирясова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(филиал в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г.Нижнекамск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12653195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Казанский государственный институт культуры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4933962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Университет управления ТИСБИ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6838267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Поволжская государственная академия физической культуры, спорта и туризма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249769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Научный центр безопасности жизнедеятельности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82592395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«Центр психолого-педагогической реабилитации и коррекции «РОСТОК»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447887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Автономная некоммерческая организация «Детский технопарк «</a:t>
                      </a: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Кванториум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9873038"/>
                  </a:ext>
                </a:extLst>
              </a:tr>
              <a:tr h="233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благотворительная организация ветеранов образования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1115521"/>
                  </a:ext>
                </a:extLst>
              </a:tr>
              <a:tr h="80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346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378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491038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7624" y="37580"/>
            <a:ext cx="7438866" cy="198747"/>
          </a:xfrm>
        </p:spPr>
        <p:txBody>
          <a:bodyPr>
            <a:noAutofit/>
          </a:bodyPr>
          <a:lstStyle/>
          <a:p>
            <a:pPr defTabSz="1219019"/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Анализ итогов отбора программ повышения квалификации в 2016-2018 годы</a:t>
            </a:r>
            <a:endParaRPr lang="ru-RU" sz="16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3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013533"/>
              </p:ext>
            </p:extLst>
          </p:nvPr>
        </p:nvGraphicFramePr>
        <p:xfrm>
          <a:off x="121466" y="448296"/>
          <a:ext cx="8856985" cy="4090440"/>
        </p:xfrm>
        <a:graphic>
          <a:graphicData uri="http://schemas.openxmlformats.org/drawingml/2006/table">
            <a:tbl>
              <a:tblPr/>
              <a:tblGrid>
                <a:gridCol w="216024">
                  <a:extLst>
                    <a:ext uri="{9D8B030D-6E8A-4147-A177-3AD203B41FA5}">
                      <a16:colId xmlns:a16="http://schemas.microsoft.com/office/drawing/2014/main" xmlns="" val="2802618197"/>
                    </a:ext>
                  </a:extLst>
                </a:gridCol>
                <a:gridCol w="4522542">
                  <a:extLst>
                    <a:ext uri="{9D8B030D-6E8A-4147-A177-3AD203B41FA5}">
                      <a16:colId xmlns:a16="http://schemas.microsoft.com/office/drawing/2014/main" xmlns="" val="249092275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198095172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85901343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331433741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830228141"/>
                    </a:ext>
                  </a:extLst>
                </a:gridCol>
                <a:gridCol w="806051">
                  <a:extLst>
                    <a:ext uri="{9D8B030D-6E8A-4147-A177-3AD203B41FA5}">
                      <a16:colId xmlns:a16="http://schemas.microsoft.com/office/drawing/2014/main" xmlns="" val="1159716320"/>
                    </a:ext>
                  </a:extLst>
                </a:gridCol>
              </a:tblGrid>
              <a:tr h="4672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программ </a:t>
                      </a:r>
                      <a:r>
                        <a:rPr lang="ru-RU" sz="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загруж-х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модуль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Программы реализованные для более 2 групп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Программы реализованны для 2 и менее групп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НЕэффективность</a:t>
                      </a:r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реализации программ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60151864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Институт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развития образования Республики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Татарстан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4331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51%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3815746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Приволжский межрегиональный центр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 и ПП работников образования КФУ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5961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45%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394025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государственный педагогический университет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59%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0723556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Центр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социально-гуманитарного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19 </a:t>
                      </a:r>
                      <a:endParaRPr lang="ru-RU" sz="10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22 </a:t>
                      </a:r>
                      <a:endParaRPr lang="ru-RU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54%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78692581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Елабужский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институт (филиал)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КФУ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808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10 </a:t>
                      </a:r>
                      <a:endParaRPr lang="ru-RU" sz="10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ru-RU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9074006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центр внешкольной работы»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53%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701386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Института филологии и межкультурной коммуникации им. Льва Толстого КФУ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 6 </a:t>
                      </a:r>
                      <a:endParaRPr lang="ru-RU" sz="10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50%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21059014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489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63%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36133902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колледж им. Г. Тукая»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5538781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Университет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управления «ТИСБИ»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83%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734275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музыкально-художественный 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22295724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Мензелинский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107693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государственный торгово-технологический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институт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66%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33105841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государственный институт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культуры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0130892"/>
                  </a:ext>
                </a:extLst>
              </a:tr>
              <a:tr h="1463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Поволжская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академия физической культуры, спорта и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туризма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18658860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Детский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технопарк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Кванториум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»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4220575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РОБО ветеранов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образования  Республики Татарстан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01648677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инновационный университет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(ИЭУП)»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им.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В.Г.Тимирясова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37890265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8210262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Нижнекамский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6531178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Научный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центр безопасности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жизнедеятельности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61238507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ИМОИиВ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КФУ _ЦРК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UNIVERSUM+_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3609677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19814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408</a:t>
                      </a:r>
                      <a:r>
                        <a:rPr lang="ru-RU" sz="10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/387</a:t>
                      </a:r>
                      <a:endParaRPr lang="ru-RU" sz="10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176 (45%)</a:t>
                      </a:r>
                      <a:endParaRPr lang="ru-RU" sz="10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211 (55%)</a:t>
                      </a:r>
                      <a:endParaRPr lang="ru-RU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4245936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03648" y="124775"/>
            <a:ext cx="5760640" cy="198747"/>
          </a:xfrm>
        </p:spPr>
        <p:txBody>
          <a:bodyPr>
            <a:noAutofit/>
          </a:bodyPr>
          <a:lstStyle/>
          <a:p>
            <a:pPr defTabSz="1219019"/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Анализ реализации программ в 2018 году</a:t>
            </a:r>
            <a:endParaRPr lang="ru-RU" sz="16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4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52741" y="64536"/>
            <a:ext cx="7488832" cy="428625"/>
          </a:xfrm>
        </p:spPr>
        <p:txBody>
          <a:bodyPr>
            <a:noAutofit/>
          </a:bodyPr>
          <a:lstStyle/>
          <a:p>
            <a:r>
              <a:rPr lang="ru-RU" sz="1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Пути решения неэффективности программ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2711" y="660115"/>
            <a:ext cx="802889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endParaRPr lang="ru-RU" sz="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уменьшить количество программ повышения квалификации в                                                             	республиканском реестре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обновить содержание программ с учетом требований Национального 	проекта в сфере образования  и НСУР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обновить состав республиканского экспертного совета по оценке программ повышения квалификации</a:t>
            </a:r>
          </a:p>
          <a:p>
            <a:pPr marL="285750" indent="-285750" algn="just"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5113" t="18500" r="23620" b="10800"/>
          <a:stretch/>
        </p:blipFill>
        <p:spPr>
          <a:xfrm>
            <a:off x="0" y="30932"/>
            <a:ext cx="916212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779662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Об оценке качества</a:t>
            </a:r>
            <a:endParaRPr lang="ru-RU" sz="2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2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" y="-1"/>
            <a:ext cx="9125819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02605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Документы РФ от </a:t>
            </a:r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27.12 </a:t>
            </a:r>
            <a:r>
              <a:rPr lang="ru-RU" sz="2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2017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12" y="627534"/>
            <a:ext cx="8435268" cy="4248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Письмо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МОиН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РФ от </a:t>
            </a:r>
            <a:r>
              <a:rPr lang="ru-RU" sz="1800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27.12.2017 года №</a:t>
            </a:r>
            <a:r>
              <a:rPr lang="ru-RU" sz="1800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08-2739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модернизации системы дополнительного педагогического образования в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РФ»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9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рамках НСУР предусмотрена оценка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групп профессиональных компетенций учителя: </a:t>
            </a:r>
            <a:r>
              <a:rPr lang="ru-RU" sz="18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предметных, методических, психолого-педагогических и коммуникативных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Соответственно, повышение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квалификации должно обеспечивать конкретные изменения в этих профессиональных компетенциях,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эти компетенции должны быть ядром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содержания программ повышения квалификации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Рекомендовано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организациям ДПО </a:t>
            </a:r>
            <a:r>
              <a:rPr lang="ru-RU" sz="18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ввести в практику своей деятельности диагностику предметной компетентности учителя как элемент входного контроля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проведении любой курсовой подготовки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1" y="0"/>
            <a:ext cx="528192" cy="53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50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6" y="-20608"/>
            <a:ext cx="9144000" cy="51576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91459" y="1630507"/>
            <a:ext cx="2650333" cy="4956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АНКЕТИРОВАНИЕ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93425" y="195486"/>
            <a:ext cx="7344816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Независимая оценка качества ПК – Посткурсовой мониторинг 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94601" y="1635646"/>
            <a:ext cx="2650333" cy="4956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ТЕСТИРОВАНИЕ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50460" y="987574"/>
            <a:ext cx="7916359" cy="434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u="sng" dirty="0" smtClean="0">
                <a:solidFill>
                  <a:srgbClr val="002060"/>
                </a:solidFill>
              </a:rPr>
              <a:t>В модуле посткурсовой мониторинг состоит из двух частей, это:</a:t>
            </a:r>
            <a:endParaRPr lang="ru-RU" sz="1800" u="sng" dirty="0">
              <a:solidFill>
                <a:srgbClr val="00206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55577" y="2571748"/>
            <a:ext cx="2808311" cy="434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вопросы об условиях реализации образовательного процесса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224439" y="2286265"/>
            <a:ext cx="4680522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1 блок – вопросы нормативно-правого характера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2 блок – вопросы психолого-педагогического содержания 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3 блок  - вопросы по содержанию предмета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9" y="3939902"/>
            <a:ext cx="8479172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Педагогу предоставляется возможность пройти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посткурсовой мониторинг 2 раза (в течение 10 дней после прохождения ПК). 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ЛК 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фиксируется лучшая попытка.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514916" y="1827380"/>
            <a:ext cx="770168" cy="112204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1"/>
          <a:stretch/>
        </p:blipFill>
        <p:spPr bwMode="auto">
          <a:xfrm>
            <a:off x="1" y="22329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3" y="293484"/>
            <a:ext cx="85689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/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Прошли повышение квалификации – 10 759</a:t>
            </a:r>
            <a:r>
              <a:rPr lang="ru-RU" sz="1500" b="1" dirty="0" smtClean="0">
                <a:solidFill>
                  <a:srgbClr val="C00000"/>
                </a:solidFill>
                <a:latin typeface="Times New Roman"/>
              </a:rPr>
              <a:t> чел.,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Прошли посткурсовой мониторинг – </a:t>
            </a:r>
            <a:r>
              <a:rPr lang="ru-RU" sz="1500" b="1" dirty="0">
                <a:solidFill>
                  <a:srgbClr val="C00000"/>
                </a:solidFill>
                <a:latin typeface="Times New Roman"/>
              </a:rPr>
              <a:t>4 575 </a:t>
            </a:r>
            <a:r>
              <a:rPr lang="ru-RU" sz="1500" b="1" dirty="0" smtClean="0">
                <a:solidFill>
                  <a:srgbClr val="C00000"/>
                </a:solidFill>
                <a:latin typeface="Times New Roman"/>
              </a:rPr>
              <a:t>чел.</a:t>
            </a:r>
            <a:endParaRPr lang="ru-RU" sz="15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11694" y="16395"/>
            <a:ext cx="8083468" cy="28565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</a:t>
            </a:r>
            <a:r>
              <a:rPr lang="ru-RU" sz="1800" b="1" dirty="0" err="1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посткурсового</a:t>
            </a:r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 мониторинга за первое полугодие 2018 года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865779"/>
              </p:ext>
            </p:extLst>
          </p:nvPr>
        </p:nvGraphicFramePr>
        <p:xfrm>
          <a:off x="88932" y="609348"/>
          <a:ext cx="8928992" cy="4423028"/>
        </p:xfrm>
        <a:graphic>
          <a:graphicData uri="http://schemas.openxmlformats.org/drawingml/2006/table">
            <a:tbl>
              <a:tblPr/>
              <a:tblGrid>
                <a:gridCol w="2656560">
                  <a:extLst>
                    <a:ext uri="{9D8B030D-6E8A-4147-A177-3AD203B41FA5}">
                      <a16:colId xmlns:a16="http://schemas.microsoft.com/office/drawing/2014/main" xmlns="" val="3577752325"/>
                    </a:ext>
                  </a:extLst>
                </a:gridCol>
                <a:gridCol w="668104">
                  <a:extLst>
                    <a:ext uri="{9D8B030D-6E8A-4147-A177-3AD203B41FA5}">
                      <a16:colId xmlns:a16="http://schemas.microsoft.com/office/drawing/2014/main" xmlns="" val="3231356299"/>
                    </a:ext>
                  </a:extLst>
                </a:gridCol>
                <a:gridCol w="848164">
                  <a:extLst>
                    <a:ext uri="{9D8B030D-6E8A-4147-A177-3AD203B41FA5}">
                      <a16:colId xmlns:a16="http://schemas.microsoft.com/office/drawing/2014/main" xmlns="" val="3768752720"/>
                    </a:ext>
                  </a:extLst>
                </a:gridCol>
                <a:gridCol w="787325">
                  <a:extLst>
                    <a:ext uri="{9D8B030D-6E8A-4147-A177-3AD203B41FA5}">
                      <a16:colId xmlns:a16="http://schemas.microsoft.com/office/drawing/2014/main" xmlns="" val="1455845748"/>
                    </a:ext>
                  </a:extLst>
                </a:gridCol>
                <a:gridCol w="500553">
                  <a:extLst>
                    <a:ext uri="{9D8B030D-6E8A-4147-A177-3AD203B41FA5}">
                      <a16:colId xmlns:a16="http://schemas.microsoft.com/office/drawing/2014/main" xmlns="" val="582690179"/>
                    </a:ext>
                  </a:extLst>
                </a:gridCol>
                <a:gridCol w="885520">
                  <a:extLst>
                    <a:ext uri="{9D8B030D-6E8A-4147-A177-3AD203B41FA5}">
                      <a16:colId xmlns:a16="http://schemas.microsoft.com/office/drawing/2014/main" xmlns="" val="1301494265"/>
                    </a:ext>
                  </a:extLst>
                </a:gridCol>
                <a:gridCol w="854575">
                  <a:extLst>
                    <a:ext uri="{9D8B030D-6E8A-4147-A177-3AD203B41FA5}">
                      <a16:colId xmlns:a16="http://schemas.microsoft.com/office/drawing/2014/main" xmlns="" val="2917821830"/>
                    </a:ext>
                  </a:extLst>
                </a:gridCol>
                <a:gridCol w="837081">
                  <a:extLst>
                    <a:ext uri="{9D8B030D-6E8A-4147-A177-3AD203B41FA5}">
                      <a16:colId xmlns:a16="http://schemas.microsoft.com/office/drawing/2014/main" xmlns="" val="93070704"/>
                    </a:ext>
                  </a:extLst>
                </a:gridCol>
                <a:gridCol w="891110">
                  <a:extLst>
                    <a:ext uri="{9D8B030D-6E8A-4147-A177-3AD203B41FA5}">
                      <a16:colId xmlns:a16="http://schemas.microsoft.com/office/drawing/2014/main" xmlns="" val="655191163"/>
                    </a:ext>
                  </a:extLst>
                </a:gridCol>
              </a:tblGrid>
              <a:tr h="38057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Подано заявлений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0576042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ПМЦПК и ППРО ИП и О КФУ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5953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1615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47,53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78,16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78,88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85,75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81,90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1994782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ИРО РТ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4331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36,65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75,18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75,74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89192644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НГПУ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2177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742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34,08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75,81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75,44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9436189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ЦСГО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36,88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77,69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78,44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86,31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82,06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9934799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ЕИ КФУ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261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61,27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77,15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75,87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213055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ИФМК КФУ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147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48,04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79,86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76,93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76,93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2086605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педколледж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26,22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74,86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74,95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734964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РЦВР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91,17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83,07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433267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ПГАФКСиТ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76,67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74,20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67,16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71,28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80985286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Арский педколледж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92,02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77,50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77,40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77,95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77,50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3544127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51,47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74,57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76,40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81,79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78,57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3917004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НЦБЖД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12,66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3025406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КазГИК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37,96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71,95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74,14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72,69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4018391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Университет управления «ТИСБИ»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76,39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72,60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86,21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78,47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44652622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НГТТИ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19,57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73,61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99,07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85,78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8300103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Набережночелнинский педколледж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73,85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74,58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78,91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92,01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84,17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916525"/>
                  </a:ext>
                </a:extLst>
              </a:tr>
              <a:tr h="1692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UNIVERSUM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ИМОИиВ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КФУ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88,89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8164942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РОБО ВО РТ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18,52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88999419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ГАПОУ «ЛМХПК»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61,11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79,55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89,45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6932547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Нижнекамский педколледж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81,82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81,11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73,61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81,44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78,67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7759185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Мензелинский педколледж 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35,71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62,50,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84,85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3257434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АНО «Кванториум»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6724965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19814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10759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4575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3706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09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260060"/>
              </p:ext>
            </p:extLst>
          </p:nvPr>
        </p:nvGraphicFramePr>
        <p:xfrm>
          <a:off x="492627" y="813446"/>
          <a:ext cx="7175718" cy="1538843"/>
        </p:xfrm>
        <a:graphic>
          <a:graphicData uri="http://schemas.openxmlformats.org/drawingml/2006/table">
            <a:tbl>
              <a:tblPr/>
              <a:tblGrid>
                <a:gridCol w="2166759">
                  <a:extLst>
                    <a:ext uri="{9D8B030D-6E8A-4147-A177-3AD203B41FA5}">
                      <a16:colId xmlns:a16="http://schemas.microsoft.com/office/drawing/2014/main" xmlns="" val="3296759311"/>
                    </a:ext>
                  </a:extLst>
                </a:gridCol>
                <a:gridCol w="882754">
                  <a:extLst>
                    <a:ext uri="{9D8B030D-6E8A-4147-A177-3AD203B41FA5}">
                      <a16:colId xmlns:a16="http://schemas.microsoft.com/office/drawing/2014/main" xmlns="" val="1272710033"/>
                    </a:ext>
                  </a:extLst>
                </a:gridCol>
                <a:gridCol w="842628">
                  <a:extLst>
                    <a:ext uri="{9D8B030D-6E8A-4147-A177-3AD203B41FA5}">
                      <a16:colId xmlns:a16="http://schemas.microsoft.com/office/drawing/2014/main" xmlns="" val="2671011146"/>
                    </a:ext>
                  </a:extLst>
                </a:gridCol>
                <a:gridCol w="387877">
                  <a:extLst>
                    <a:ext uri="{9D8B030D-6E8A-4147-A177-3AD203B41FA5}">
                      <a16:colId xmlns:a16="http://schemas.microsoft.com/office/drawing/2014/main" xmlns="" val="3961384453"/>
                    </a:ext>
                  </a:extLst>
                </a:gridCol>
                <a:gridCol w="712222">
                  <a:extLst>
                    <a:ext uri="{9D8B030D-6E8A-4147-A177-3AD203B41FA5}">
                      <a16:colId xmlns:a16="http://schemas.microsoft.com/office/drawing/2014/main" xmlns="" val="4207364542"/>
                    </a:ext>
                  </a:extLst>
                </a:gridCol>
                <a:gridCol w="712222">
                  <a:extLst>
                    <a:ext uri="{9D8B030D-6E8A-4147-A177-3AD203B41FA5}">
                      <a16:colId xmlns:a16="http://schemas.microsoft.com/office/drawing/2014/main" xmlns="" val="828842229"/>
                    </a:ext>
                  </a:extLst>
                </a:gridCol>
                <a:gridCol w="722253">
                  <a:extLst>
                    <a:ext uri="{9D8B030D-6E8A-4147-A177-3AD203B41FA5}">
                      <a16:colId xmlns:a16="http://schemas.microsoft.com/office/drawing/2014/main" xmlns="" val="1119673416"/>
                    </a:ext>
                  </a:extLst>
                </a:gridCol>
                <a:gridCol w="749003">
                  <a:extLst>
                    <a:ext uri="{9D8B030D-6E8A-4147-A177-3AD203B41FA5}">
                      <a16:colId xmlns:a16="http://schemas.microsoft.com/office/drawing/2014/main" xmlns="" val="228900702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Метематика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21749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76496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ГАОУ ДПО ИРО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4380734"/>
                  </a:ext>
                </a:extLst>
              </a:tr>
              <a:tr h="19962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ПМЦПК и ППРО ИП и О КФУ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44,39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7925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ФГБОУ ВО «НГПУ»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801230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445412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319101"/>
              </p:ext>
            </p:extLst>
          </p:nvPr>
        </p:nvGraphicFramePr>
        <p:xfrm>
          <a:off x="492628" y="2499742"/>
          <a:ext cx="7175718" cy="1731645"/>
        </p:xfrm>
        <a:graphic>
          <a:graphicData uri="http://schemas.openxmlformats.org/drawingml/2006/table">
            <a:tbl>
              <a:tblPr/>
              <a:tblGrid>
                <a:gridCol w="2166759">
                  <a:extLst>
                    <a:ext uri="{9D8B030D-6E8A-4147-A177-3AD203B41FA5}">
                      <a16:colId xmlns:a16="http://schemas.microsoft.com/office/drawing/2014/main" xmlns="" val="2260169143"/>
                    </a:ext>
                  </a:extLst>
                </a:gridCol>
                <a:gridCol w="882754">
                  <a:extLst>
                    <a:ext uri="{9D8B030D-6E8A-4147-A177-3AD203B41FA5}">
                      <a16:colId xmlns:a16="http://schemas.microsoft.com/office/drawing/2014/main" xmlns="" val="519843273"/>
                    </a:ext>
                  </a:extLst>
                </a:gridCol>
                <a:gridCol w="842628">
                  <a:extLst>
                    <a:ext uri="{9D8B030D-6E8A-4147-A177-3AD203B41FA5}">
                      <a16:colId xmlns:a16="http://schemas.microsoft.com/office/drawing/2014/main" xmlns="" val="1345187485"/>
                    </a:ext>
                  </a:extLst>
                </a:gridCol>
                <a:gridCol w="387877">
                  <a:extLst>
                    <a:ext uri="{9D8B030D-6E8A-4147-A177-3AD203B41FA5}">
                      <a16:colId xmlns:a16="http://schemas.microsoft.com/office/drawing/2014/main" xmlns="" val="3533576"/>
                    </a:ext>
                  </a:extLst>
                </a:gridCol>
                <a:gridCol w="712222">
                  <a:extLst>
                    <a:ext uri="{9D8B030D-6E8A-4147-A177-3AD203B41FA5}">
                      <a16:colId xmlns:a16="http://schemas.microsoft.com/office/drawing/2014/main" xmlns="" val="4187491978"/>
                    </a:ext>
                  </a:extLst>
                </a:gridCol>
                <a:gridCol w="712222">
                  <a:extLst>
                    <a:ext uri="{9D8B030D-6E8A-4147-A177-3AD203B41FA5}">
                      <a16:colId xmlns:a16="http://schemas.microsoft.com/office/drawing/2014/main" xmlns="" val="3310498638"/>
                    </a:ext>
                  </a:extLst>
                </a:gridCol>
                <a:gridCol w="722253">
                  <a:extLst>
                    <a:ext uri="{9D8B030D-6E8A-4147-A177-3AD203B41FA5}">
                      <a16:colId xmlns:a16="http://schemas.microsoft.com/office/drawing/2014/main" xmlns="" val="543843902"/>
                    </a:ext>
                  </a:extLst>
                </a:gridCol>
                <a:gridCol w="749003">
                  <a:extLst>
                    <a:ext uri="{9D8B030D-6E8A-4147-A177-3AD203B41FA5}">
                      <a16:colId xmlns:a16="http://schemas.microsoft.com/office/drawing/2014/main" xmlns="" val="23324141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42124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211803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ГАОУ ДПО ИРО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81,77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695896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ИФМК КФУ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77,68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07276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ПМЦПК и ППРО ИП и О КФУ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018032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ФГБОУ ВО «НГПУ»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45,52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77,46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79,28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349691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4580025"/>
                  </a:ext>
                </a:extLst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7137649" cy="327119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в разрезе организаций</a:t>
            </a:r>
            <a:b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(учителя-предметники) </a:t>
            </a:r>
            <a:endParaRPr lang="ru-RU" sz="16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788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45603" y="195486"/>
            <a:ext cx="640871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на примере МР </a:t>
            </a:r>
            <a:b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(учителя-предметники) </a:t>
            </a:r>
            <a:endParaRPr lang="ru-RU" sz="1800" i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418568"/>
              </p:ext>
            </p:extLst>
          </p:nvPr>
        </p:nvGraphicFramePr>
        <p:xfrm>
          <a:off x="827584" y="771550"/>
          <a:ext cx="7056782" cy="1710690"/>
        </p:xfrm>
        <a:graphic>
          <a:graphicData uri="http://schemas.openxmlformats.org/drawingml/2006/table">
            <a:tbl>
              <a:tblPr/>
              <a:tblGrid>
                <a:gridCol w="1816843">
                  <a:extLst>
                    <a:ext uri="{9D8B030D-6E8A-4147-A177-3AD203B41FA5}">
                      <a16:colId xmlns:a16="http://schemas.microsoft.com/office/drawing/2014/main" xmlns="" val="4156927610"/>
                    </a:ext>
                  </a:extLst>
                </a:gridCol>
                <a:gridCol w="929067">
                  <a:extLst>
                    <a:ext uri="{9D8B030D-6E8A-4147-A177-3AD203B41FA5}">
                      <a16:colId xmlns:a16="http://schemas.microsoft.com/office/drawing/2014/main" xmlns="" val="1222062206"/>
                    </a:ext>
                  </a:extLst>
                </a:gridCol>
                <a:gridCol w="908420">
                  <a:extLst>
                    <a:ext uri="{9D8B030D-6E8A-4147-A177-3AD203B41FA5}">
                      <a16:colId xmlns:a16="http://schemas.microsoft.com/office/drawing/2014/main" xmlns="" val="368789934"/>
                    </a:ext>
                  </a:extLst>
                </a:gridCol>
                <a:gridCol w="429436">
                  <a:extLst>
                    <a:ext uri="{9D8B030D-6E8A-4147-A177-3AD203B41FA5}">
                      <a16:colId xmlns:a16="http://schemas.microsoft.com/office/drawing/2014/main" xmlns="" val="2878203745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xmlns="" val="822408845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xmlns="" val="2345160391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xmlns="" val="2300965578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xmlns="" val="315273141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73236139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Муниципальный район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5644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Азнакаевский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6271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Балтасинский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46937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Вахитовский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57184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Приволжский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70,84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81375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959708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935193"/>
              </p:ext>
            </p:extLst>
          </p:nvPr>
        </p:nvGraphicFramePr>
        <p:xfrm>
          <a:off x="827584" y="2682886"/>
          <a:ext cx="7056782" cy="1710690"/>
        </p:xfrm>
        <a:graphic>
          <a:graphicData uri="http://schemas.openxmlformats.org/drawingml/2006/table">
            <a:tbl>
              <a:tblPr/>
              <a:tblGrid>
                <a:gridCol w="1816842">
                  <a:extLst>
                    <a:ext uri="{9D8B030D-6E8A-4147-A177-3AD203B41FA5}">
                      <a16:colId xmlns:a16="http://schemas.microsoft.com/office/drawing/2014/main" xmlns="" val="103600800"/>
                    </a:ext>
                  </a:extLst>
                </a:gridCol>
                <a:gridCol w="929067">
                  <a:extLst>
                    <a:ext uri="{9D8B030D-6E8A-4147-A177-3AD203B41FA5}">
                      <a16:colId xmlns:a16="http://schemas.microsoft.com/office/drawing/2014/main" xmlns="" val="2529623600"/>
                    </a:ext>
                  </a:extLst>
                </a:gridCol>
                <a:gridCol w="908421">
                  <a:extLst>
                    <a:ext uri="{9D8B030D-6E8A-4147-A177-3AD203B41FA5}">
                      <a16:colId xmlns:a16="http://schemas.microsoft.com/office/drawing/2014/main" xmlns="" val="611077512"/>
                    </a:ext>
                  </a:extLst>
                </a:gridCol>
                <a:gridCol w="429436">
                  <a:extLst>
                    <a:ext uri="{9D8B030D-6E8A-4147-A177-3AD203B41FA5}">
                      <a16:colId xmlns:a16="http://schemas.microsoft.com/office/drawing/2014/main" xmlns="" val="2817401101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xmlns="" val="2618965917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xmlns="" val="3310978953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xmlns="" val="818982873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xmlns="" val="134624183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75444116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Муниципальный район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89611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Азнакаевский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44,44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365185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Балтасинский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36649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Вахитовский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40011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Приволжский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36,84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21755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40043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31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779662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Повышение квалификации</a:t>
            </a:r>
            <a:endParaRPr lang="ru-RU" sz="2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34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0"/>
          <a:stretch/>
        </p:blipFill>
        <p:spPr bwMode="auto">
          <a:xfrm>
            <a:off x="-12333" y="1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793945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в разрезе организаций</a:t>
            </a:r>
            <a:b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(учителя-предметники) 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850646"/>
              </p:ext>
            </p:extLst>
          </p:nvPr>
        </p:nvGraphicFramePr>
        <p:xfrm>
          <a:off x="512834" y="1059582"/>
          <a:ext cx="7704856" cy="2423160"/>
        </p:xfrm>
        <a:graphic>
          <a:graphicData uri="http://schemas.openxmlformats.org/drawingml/2006/table">
            <a:tbl>
              <a:tblPr/>
              <a:tblGrid>
                <a:gridCol w="2078649">
                  <a:extLst>
                    <a:ext uri="{9D8B030D-6E8A-4147-A177-3AD203B41FA5}">
                      <a16:colId xmlns:a16="http://schemas.microsoft.com/office/drawing/2014/main" xmlns="" val="297900792"/>
                    </a:ext>
                  </a:extLst>
                </a:gridCol>
                <a:gridCol w="938362">
                  <a:extLst>
                    <a:ext uri="{9D8B030D-6E8A-4147-A177-3AD203B41FA5}">
                      <a16:colId xmlns:a16="http://schemas.microsoft.com/office/drawing/2014/main" xmlns="" val="995986916"/>
                    </a:ext>
                  </a:extLst>
                </a:gridCol>
                <a:gridCol w="886890">
                  <a:extLst>
                    <a:ext uri="{9D8B030D-6E8A-4147-A177-3AD203B41FA5}">
                      <a16:colId xmlns:a16="http://schemas.microsoft.com/office/drawing/2014/main" xmlns="" val="2682936566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xmlns="" val="2967772744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xmlns="" val="156954937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xmlns="" val="3589596624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xmlns="" val="2494493044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xmlns="" val="350270825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Начальные классы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15678408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86906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ГАОУ ДПО ИРО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29,72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625874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ГАПОУ КПК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88178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НОУ ДПО ЦСГО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32,99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30089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ПМЦПК и ППРО ИП и О КФУ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83,62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907734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ФГБОУ ВО «НГПУ»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72,80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72,72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94401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2120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31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0"/>
          <a:stretch/>
        </p:blipFill>
        <p:spPr bwMode="auto">
          <a:xfrm>
            <a:off x="0" y="1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793945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на примере РЦВР</a:t>
            </a:r>
            <a:b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(педагоги ДОД) 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603604"/>
              </p:ext>
            </p:extLst>
          </p:nvPr>
        </p:nvGraphicFramePr>
        <p:xfrm>
          <a:off x="251520" y="843558"/>
          <a:ext cx="8640961" cy="2798445"/>
        </p:xfrm>
        <a:graphic>
          <a:graphicData uri="http://schemas.openxmlformats.org/drawingml/2006/table">
            <a:tbl>
              <a:tblPr/>
              <a:tblGrid>
                <a:gridCol w="3444861">
                  <a:extLst>
                    <a:ext uri="{9D8B030D-6E8A-4147-A177-3AD203B41FA5}">
                      <a16:colId xmlns:a16="http://schemas.microsoft.com/office/drawing/2014/main" xmlns="" val="3769930727"/>
                    </a:ext>
                  </a:extLst>
                </a:gridCol>
                <a:gridCol w="1022076">
                  <a:extLst>
                    <a:ext uri="{9D8B030D-6E8A-4147-A177-3AD203B41FA5}">
                      <a16:colId xmlns:a16="http://schemas.microsoft.com/office/drawing/2014/main" xmlns="" val="96284981"/>
                    </a:ext>
                  </a:extLst>
                </a:gridCol>
                <a:gridCol w="934928">
                  <a:extLst>
                    <a:ext uri="{9D8B030D-6E8A-4147-A177-3AD203B41FA5}">
                      <a16:colId xmlns:a16="http://schemas.microsoft.com/office/drawing/2014/main" xmlns="" val="2551824844"/>
                    </a:ext>
                  </a:extLst>
                </a:gridCol>
                <a:gridCol w="529642">
                  <a:extLst>
                    <a:ext uri="{9D8B030D-6E8A-4147-A177-3AD203B41FA5}">
                      <a16:colId xmlns:a16="http://schemas.microsoft.com/office/drawing/2014/main" xmlns="" val="3143583040"/>
                    </a:ext>
                  </a:extLst>
                </a:gridCol>
                <a:gridCol w="659056">
                  <a:extLst>
                    <a:ext uri="{9D8B030D-6E8A-4147-A177-3AD203B41FA5}">
                      <a16:colId xmlns:a16="http://schemas.microsoft.com/office/drawing/2014/main" xmlns="" val="1417675462"/>
                    </a:ext>
                  </a:extLst>
                </a:gridCol>
                <a:gridCol w="754760">
                  <a:extLst>
                    <a:ext uri="{9D8B030D-6E8A-4147-A177-3AD203B41FA5}">
                      <a16:colId xmlns:a16="http://schemas.microsoft.com/office/drawing/2014/main" xmlns="" val="1992590864"/>
                    </a:ext>
                  </a:extLst>
                </a:gridCol>
                <a:gridCol w="647819">
                  <a:extLst>
                    <a:ext uri="{9D8B030D-6E8A-4147-A177-3AD203B41FA5}">
                      <a16:colId xmlns:a16="http://schemas.microsoft.com/office/drawing/2014/main" xmlns="" val="374815094"/>
                    </a:ext>
                  </a:extLst>
                </a:gridCol>
                <a:gridCol w="647819">
                  <a:extLst>
                    <a:ext uri="{9D8B030D-6E8A-4147-A177-3AD203B41FA5}">
                      <a16:colId xmlns:a16="http://schemas.microsoft.com/office/drawing/2014/main" xmlns="" val="374862955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 дополнительного образования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8572869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Тема курсов ДПП ПК  ГБУ ДО «РЦВР»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9550252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Инклюзия в дополнительном образовании как средство обеспечения доступной среды в образовательном пространстве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15166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Организация отдыха и оздоровления детей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72,73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0055870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Основные профессиональные компетенции педагога дополнительного образования в условиях перехода к профессиональному стандарту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83,59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02206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9367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1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779662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Об электронном документе</a:t>
            </a:r>
            <a:endParaRPr lang="ru-RU" sz="2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06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" y="26829"/>
            <a:ext cx="9143999" cy="506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2508"/>
            <a:ext cx="7581528" cy="198747"/>
          </a:xfrm>
        </p:spPr>
        <p:txBody>
          <a:bodyPr>
            <a:noAutofit/>
          </a:bodyPr>
          <a:lstStyle/>
          <a:p>
            <a:pPr defTabSz="1219019"/>
            <a:r>
              <a:rPr lang="ru-RU" sz="20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Посткурсовой мониторинг  и электронный документ (личный кабинет педагога)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681540"/>
            <a:ext cx="8053658" cy="207954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5" y="2761130"/>
            <a:ext cx="8856983" cy="187743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Функционал</a:t>
            </a:r>
            <a:r>
              <a:rPr lang="ru-RU" dirty="0" smtClean="0">
                <a:solidFill>
                  <a:srgbClr val="002060"/>
                </a:solidFill>
              </a:rPr>
              <a:t> –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прохождение анкетирования 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подача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заявления и его просмотр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прохождение ПКМ по итогам обучения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печать документа о прохождении обучения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хранение и накопление данных по итогам обучения и ПКМ</a:t>
            </a:r>
          </a:p>
          <a:p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К сведению,  запись </a:t>
            </a:r>
            <a:r>
              <a:rPr lang="ru-RU" sz="16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 документе выделена цветом, если педагог не прошел </a:t>
            </a:r>
            <a:r>
              <a:rPr lang="ru-RU" sz="16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ПКМ</a:t>
            </a:r>
            <a:endParaRPr lang="ru-RU" sz="1600" b="1" i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0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3203" t="16437" r="21746" b="9117"/>
          <a:stretch/>
        </p:blipFill>
        <p:spPr>
          <a:xfrm>
            <a:off x="467544" y="267494"/>
            <a:ext cx="800130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2591" t="15775" r="21238" b="7765"/>
          <a:stretch/>
        </p:blipFill>
        <p:spPr>
          <a:xfrm>
            <a:off x="539552" y="267494"/>
            <a:ext cx="7848872" cy="443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33" y="1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03648" y="41500"/>
            <a:ext cx="6768753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Новое </a:t>
            </a:r>
            <a:r>
              <a:rPr lang="ru-RU" sz="1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(актуальное) в системе повышения </a:t>
            </a:r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квалификации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3475" y="483518"/>
            <a:ext cx="2974276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к выполнению до 2024 года:</a:t>
            </a:r>
            <a:endParaRPr lang="ru-RU" sz="1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5" y="805028"/>
            <a:ext cx="8280921" cy="3566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блок.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Разработка стандарта (целевая модель) цифровой школы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блок.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Разработка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стандарта (целевая модель) функционирования Центра непрерывного развития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профессионального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мастерства работников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образования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блок.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Разработка стандарта функционирования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аккредитационного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центра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профмастерства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педагогов как возможность проведения независимой оценки (сертификация) наряду с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педаттестаци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sz="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блок.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Создание центров опережающего ДПО на базе действующих ДПО для взрослых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блок.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Сформировать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профессиональные сообщества по видам деятельности (учителя, руководители, методисты), в том числе в сети Интернет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 повышении квалификации акцентировать внимание на результаты внешних оценочных процедур (ЕГЭ, ГИА, ВПР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Ядром содержания программ повышения квалификации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должно быть совершенствование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предметных, методических, психолого-педагогических, коммуникативных профессиональных компетенций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учителя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9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55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3568" y="51470"/>
            <a:ext cx="7488832" cy="64807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Рекомендации по совершенствованию </a:t>
            </a:r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системы </a:t>
            </a:r>
            <a:r>
              <a:rPr lang="ru-RU" sz="1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повышения </a:t>
            </a:r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квалификации в рамках ФП «Учитель будущего»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537" y="814704"/>
            <a:ext cx="8028893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организовать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необходимую работу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внедрению национальной системы учительского роста (НСУР) в рамках реализации федерального проекта «Учитель будущего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проработать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вопрос создания центра непрерывного развития и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аккредитационного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центра профессионального мастерства работников образования как возможность проведения независимой оценки наряду с системой аттестации (с федеральной поддержкой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buFontTx/>
              <a:buChar char="-"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совершенствовать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персонифицированную модель повышения квалификации в рамках реализации НСУР, предусматривающая оценку 4-х групп профессиональных компетенций учителя: предметных, методических, психолого-педагогических, коммуникативных на основе единых федеральных оценочных материалов (ЕФОМ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продолжить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диагностику предметной компетентности учителя как элемент входного контроля при проведении любой курсовой подготовки организациями дополнительного профессионального образования (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ДПО)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779662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Повышение квалификации в 2019 году</a:t>
            </a:r>
            <a:endParaRPr lang="ru-RU" sz="2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64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19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99592" y="58136"/>
            <a:ext cx="6768753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Периоды работы модуля в 2019 году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45"/>
          <a:stretch/>
        </p:blipFill>
        <p:spPr bwMode="auto">
          <a:xfrm>
            <a:off x="1043608" y="434974"/>
            <a:ext cx="7128792" cy="4273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3723878"/>
            <a:ext cx="4752528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72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113" t="22436" r="23757" b="10867"/>
          <a:stretch/>
        </p:blipFill>
        <p:spPr>
          <a:xfrm>
            <a:off x="421440" y="267494"/>
            <a:ext cx="8280920" cy="436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110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259632" y="56376"/>
            <a:ext cx="5987020" cy="28803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Анкета 2019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08" y="450591"/>
            <a:ext cx="8912102" cy="4242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12-ти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приоритетных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направлений повышения квалификации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выбрать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актуальное для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повышения квалификации в 2019 году.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такого нет,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указать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желаемое, выбрав пункт «Иное» - 2.13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компетентности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  <a:endParaRPr lang="ru-R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методической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компетентности в преподавании предметной области.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психолого-педагогической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компетентности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  <a:endParaRPr lang="ru-R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коммуникативной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компетентности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  <a:endParaRPr lang="ru-R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в которую включены модули, одновременно отражающие ключевые направления профессионального развития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(педагога):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предметное, методическое, психолого-педагогическое, коммуникативное.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учителя(педагога)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навыки развития у обучающихся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метапредметных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умений (например, креативность, критическое мышление, умение решать проблемы и др.).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работы в поликультурной или многоязычной среде.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навыки в области цифровых технологий применительно к работе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(педагога).</a:t>
            </a:r>
            <a:endParaRPr lang="ru-R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обучения детей с ограниченными возможностями здоровья (ОВЗ).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развивает у </a:t>
            </a:r>
            <a:r>
              <a:rPr lang="ru-RU" sz="12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оценивания обучающихся.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подготовке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тьюторов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области цифровых технологий.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Дистанционная программа ПК для отдельных категорий участников: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старших воспитателей, учителей обществознания, географии, педагогов ДОД.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Иное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5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19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35696" y="52695"/>
            <a:ext cx="424847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Нововведения в 2019 году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50597"/>
            <a:ext cx="8655093" cy="4242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Обязательные модули:</a:t>
            </a:r>
            <a:endParaRPr lang="ru-RU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антикоррупционного мышления участников образовательного процесса» (2-4 часа).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«Противодействие терроризма и экстремизма» (2-4 часа).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«Финансовая грамотность» (2-4 часа).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«Формирование навыков оказания первой помощи» (8 часов).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«ФГОС НОО с ОВЗ и ФГОС НОО с у/о» (для учителей начальной школы).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«Цифровые технологии в образовании (применительно к работе учителя, педагога)» (8 часов).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проведения ПК:</a:t>
            </a:r>
            <a:endParaRPr lang="ru-RU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Очная форма обучения для всех категорий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в программах ПК в дистанционном формате (16, 24, 36 часов):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- для учителей-предметников, учителей начальных классов и педагогов ДОО, ДОД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высшей кв. кат.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36 часов;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- для педагогов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первой кв. категории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24 часа;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- для педагогов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категории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16 часов.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Объем программ:</a:t>
            </a:r>
            <a:endParaRPr lang="ru-RU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64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(72) часа – педагоги ДОО, ДОД, учителя начальных классов, педагоги-психологи, педагоги-библиотекари.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96 часов -  учителя-предметники, учителя-дефектологи.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72-108 часов – руководители ОО.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112, 185 часов – педагоги, показавшие удовлетворительный и неудовлетворительный уровни владения профессиональными компетенциями (зона низкого качества).  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0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1640" y="1923678"/>
            <a:ext cx="6768753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О проектах профессионального роста учителей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92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1" y="0"/>
            <a:ext cx="914477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618456" y="2067694"/>
          <a:ext cx="7933153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31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4782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Учитель-эксперт»:</a:t>
                      </a:r>
                      <a:r>
                        <a:rPr lang="ru-RU" sz="1400" b="0" baseline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210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400" b="0" baseline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</a:t>
                      </a:r>
                      <a:r>
                        <a:rPr lang="ru-RU" sz="1400" b="0" baseline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108 педагогов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10 000 рублей ежемесячно/</a:t>
                      </a: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4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«Учитель- наставник»: 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625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150 педагогов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8 000 рублей ежемесячно/</a:t>
                      </a: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«Учитель- мастер»: 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418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250 педагогов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5 000 рублей ежемесячно/</a:t>
                      </a: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400" b="0" dirty="0" smtClean="0">
                        <a:solidFill>
                          <a:srgbClr val="002060"/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«Старший учитель»: </a:t>
                      </a:r>
                      <a:r>
                        <a:rPr lang="ru-RU" sz="1400" b="1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одали 396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200 педагогов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4 000 рублей ежемесячно/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ru-RU" sz="16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+mn-cs"/>
                      </a:endParaRP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ru-RU" sz="9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0" indent="0">
                        <a:lnSpc>
                          <a:spcPts val="2300"/>
                        </a:lnSpc>
                        <a:buFont typeface="Wingdings" pitchFamily="2" charset="2"/>
                        <a:buNone/>
                      </a:pP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 Всего </a:t>
                      </a:r>
                      <a:r>
                        <a:rPr lang="ru-RU" sz="16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</a:t>
                      </a: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1649</a:t>
                      </a:r>
                      <a:r>
                        <a:rPr lang="ru-RU" sz="16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отобрано: 708 </a:t>
                      </a:r>
                      <a:r>
                        <a:rPr lang="ru-RU" sz="1600" b="1" i="1" dirty="0" err="1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грантополучателей</a:t>
                      </a:r>
                      <a:endParaRPr lang="ru-RU" sz="1600" b="1" i="1" baseline="0" dirty="0" smtClean="0">
                        <a:solidFill>
                          <a:srgbClr val="C00000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58723" y="123478"/>
            <a:ext cx="7992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Грантовая</a:t>
            </a: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 поддержка профессионального роста учителей Республики Татарстан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566" y="841613"/>
            <a:ext cx="761484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None/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гранта –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мотивация на профессиональное развитие и наставническую деятельность      </a:t>
            </a:r>
          </a:p>
          <a:p>
            <a:pPr marL="342900" indent="-342900"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(с молодыми учителями и учителями с профессиональными дефицитами)</a:t>
            </a:r>
          </a:p>
          <a:p>
            <a:pPr marL="342900" indent="-342900">
              <a:buNone/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номинации гранта: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8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77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7"/>
          <p:cNvSpPr txBox="1">
            <a:spLocks/>
          </p:cNvSpPr>
          <p:nvPr/>
        </p:nvSpPr>
        <p:spPr>
          <a:xfrm>
            <a:off x="611560" y="123478"/>
            <a:ext cx="7772400" cy="58291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Times New Roman" pitchFamily="18" charset="0"/>
              </a:rPr>
              <a:t>Региональные инновационные </a:t>
            </a: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Times New Roman" pitchFamily="18" charset="0"/>
              </a:rPr>
              <a:t>площадки </a:t>
            </a:r>
            <a:r>
              <a:rPr lang="ru-RU" sz="20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Times New Roman" pitchFamily="18" charset="0"/>
              </a:rPr>
              <a:t>(РИП)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3304" y="709785"/>
            <a:ext cx="7419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Цель гранта - </a:t>
            </a:r>
            <a:r>
              <a:rPr lang="ru-RU" sz="1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стимулирование </a:t>
            </a:r>
            <a:r>
              <a:rPr lang="ru-RU" sz="1600" dirty="0">
                <a:solidFill>
                  <a:srgbClr val="0070C0"/>
                </a:solidFill>
                <a:cs typeface="Times New Roman" panose="02020603050405020304" pitchFamily="18" charset="0"/>
              </a:rPr>
              <a:t>инновационной деятельности образовательных организаций для повышения качества образования в Республике </a:t>
            </a:r>
            <a:r>
              <a:rPr lang="ru-RU" sz="1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Татарстан</a:t>
            </a:r>
            <a:endParaRPr lang="ru-RU" sz="16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304" y="1536359"/>
            <a:ext cx="8139137" cy="250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Два вида площадок:</a:t>
            </a:r>
            <a:endParaRPr lang="ru-RU" sz="14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algn="just" fontAlgn="base">
              <a:lnSpc>
                <a:spcPts val="1100"/>
              </a:lnSpc>
              <a:tabLst>
                <a:tab pos="540385" algn="l"/>
                <a:tab pos="810260" algn="l"/>
                <a:tab pos="6391275" algn="l"/>
              </a:tabLst>
            </a:pPr>
            <a:endParaRPr lang="ru-RU" sz="1000" b="1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marL="171450" indent="-171450" algn="just" fontAlgn="base">
              <a:lnSpc>
                <a:spcPts val="1100"/>
              </a:lnSpc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Первый вид </a:t>
            </a:r>
            <a:r>
              <a:rPr lang="ru-RU" sz="1400" spc="10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организации высшего, профессионального, дополнительного профессионального образования педагогического профиля</a:t>
            </a:r>
          </a:p>
          <a:p>
            <a:pPr marL="171450" indent="-171450" algn="just" fontAlgn="base">
              <a:lnSpc>
                <a:spcPts val="1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endParaRPr lang="ru-RU" sz="1400" dirty="0">
              <a:ea typeface="Calibri"/>
              <a:cs typeface="Times New Roman"/>
            </a:endParaRPr>
          </a:p>
          <a:p>
            <a:pPr marL="171450" indent="-171450" algn="just" fontAlgn="base">
              <a:lnSpc>
                <a:spcPts val="11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Второй вид </a:t>
            </a:r>
            <a:r>
              <a:rPr lang="ru-RU" sz="1400" spc="10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общеобразовательные организации</a:t>
            </a:r>
            <a:r>
              <a:rPr lang="ru-RU" sz="1400" spc="1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(детские сады, школы, учреждения дополнительного образования детей)</a:t>
            </a:r>
          </a:p>
          <a:p>
            <a:pPr marL="171450" indent="-171450" algn="just" fontAlgn="base">
              <a:lnSpc>
                <a:spcPts val="11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endParaRPr lang="ru-RU" sz="1200" b="1" spc="10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spc="1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Грант предоставляется для разработки, апробации и внедрения инновационного продукта</a:t>
            </a:r>
          </a:p>
          <a:p>
            <a:pPr algn="just" fontAlgn="base">
              <a:lnSpc>
                <a:spcPct val="115000"/>
              </a:lnSpc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endParaRPr lang="ru-RU" sz="800" b="1" spc="10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endParaRPr lang="ru-RU" sz="800" b="1" spc="1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fontAlgn="base">
              <a:lnSpc>
                <a:spcPts val="1000"/>
              </a:lnSpc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Размеры </a:t>
            </a: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гранта:</a:t>
            </a:r>
            <a:endParaRPr lang="ru-RU" sz="1400" b="1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marL="171450" indent="-171450" algn="just" fontAlgn="base">
              <a:lnSpc>
                <a:spcPts val="1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endParaRPr lang="ru-RU" sz="1400" b="1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marL="171450" indent="-171450" algn="just" fontAlgn="base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1 000,0 тыс. рублей</a:t>
            </a:r>
            <a:r>
              <a:rPr lang="ru-RU" sz="1400" b="1" spc="1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spc="10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площадкам </a:t>
            </a:r>
            <a:r>
              <a:rPr lang="ru-RU" sz="1400" spc="1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первого вида, занявшим </a:t>
            </a: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 </a:t>
            </a:r>
            <a:r>
              <a:rPr lang="ru-RU" sz="1400" b="1" spc="1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1 по 8 </a:t>
            </a: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место</a:t>
            </a:r>
            <a:endParaRPr lang="ru-RU" sz="800" b="1" spc="10" dirty="0">
              <a:latin typeface="Times New Roman"/>
              <a:ea typeface="Calibri"/>
              <a:cs typeface="Times New Roman"/>
            </a:endParaRPr>
          </a:p>
          <a:p>
            <a:pPr marL="171450" indent="-171450" algn="just" fontAlgn="base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500,0 тыс. рублей</a:t>
            </a:r>
            <a:r>
              <a:rPr lang="ru-RU" sz="1400" b="1" spc="1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spc="10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площадкам </a:t>
            </a:r>
            <a:r>
              <a:rPr lang="ru-RU" sz="1400" spc="1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второго вида,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занявшим </a:t>
            </a: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 </a:t>
            </a:r>
            <a:r>
              <a:rPr lang="ru-RU" sz="1400" b="1" spc="1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1 по 24 </a:t>
            </a: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место</a:t>
            </a:r>
            <a:endParaRPr lang="ru-RU" sz="1400" b="1" spc="10" dirty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365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1640" y="1923678"/>
            <a:ext cx="6768753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Спасибо за внимание!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44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028" t="18872" r="24017" b="10607"/>
          <a:stretch/>
        </p:blipFill>
        <p:spPr>
          <a:xfrm>
            <a:off x="323528" y="44262"/>
            <a:ext cx="8352928" cy="466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46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303" t="18853" r="23778" b="11626"/>
          <a:stretch/>
        </p:blipFill>
        <p:spPr>
          <a:xfrm>
            <a:off x="709472" y="339502"/>
            <a:ext cx="7704856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4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513" t="18200" r="24400" b="11801"/>
          <a:stretch/>
        </p:blipFill>
        <p:spPr>
          <a:xfrm>
            <a:off x="637464" y="195486"/>
            <a:ext cx="7848872" cy="44094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1851670"/>
            <a:ext cx="5688632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94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21" y="-22726"/>
            <a:ext cx="9123800" cy="52360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074820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89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700413"/>
            <a:ext cx="7372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Указ Президента Российской Федерации №204 от 07.07.2018 года</a:t>
            </a:r>
            <a:endParaRPr lang="ru-RU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1345" y="1188041"/>
            <a:ext cx="3318629" cy="307777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«Современная школа»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07946" y="1992225"/>
            <a:ext cx="3318394" cy="307777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«Современные родители»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98886" y="1590133"/>
            <a:ext cx="3318629" cy="307777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«Успех каждого ребенка»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07946" y="2395803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«Цифровая школа»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252536" y="79920"/>
            <a:ext cx="90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Национальный проект «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Развитие образования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95000" y="2776594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ФП «Учитель будущего»</a:t>
            </a:r>
            <a:endParaRPr lang="ru-RU" sz="1400" dirty="0" smtClean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84995" y="3584989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«Новые возможности для каждого»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84995" y="3178923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«Молодые профессионалы»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684906" y="3988871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«Социальная активность»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79955" y="1983385"/>
            <a:ext cx="1078988" cy="1569654"/>
          </a:xfrm>
          <a:prstGeom prst="rect">
            <a:avLst/>
          </a:prstGeom>
          <a:ln w="12700">
            <a:noFill/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9600" b="1" dirty="0" smtClean="0">
                <a:solidFill>
                  <a:srgbClr val="0070C0"/>
                </a:solidFill>
              </a:rPr>
              <a:t>9</a:t>
            </a:r>
            <a:endParaRPr lang="ru-RU" sz="9600" dirty="0" smtClean="0">
              <a:solidFill>
                <a:srgbClr val="0070C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84906" y="4374721"/>
            <a:ext cx="3325323" cy="461659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ФП «Повышение конкурентоспособности российского высшего образования»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44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074820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89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8045" y="2056424"/>
            <a:ext cx="2801908" cy="830997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Новая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модель аттестации </a:t>
            </a:r>
            <a:endParaRPr lang="ru-RU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(оценка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компетентности педагога на основе единых федеральных  оценочных материалов (ЕФОМ): предметные, методические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, психолого-педагогические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, коммуникативные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00727" y="2086419"/>
            <a:ext cx="2749045" cy="1015663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Персонифицированное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повышение квалификации </a:t>
            </a:r>
          </a:p>
          <a:p>
            <a:pPr algn="ctr"/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(по результатам оценки должно быть обеспечено персонифицированное ПК учителя, совершенствование системы ПК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sz="8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359961" y="2521014"/>
            <a:ext cx="1459941" cy="8871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90973" y="2695262"/>
            <a:ext cx="14599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НСУР</a:t>
            </a:r>
            <a:endParaRPr lang="ru-RU" sz="32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1326" y="3078942"/>
            <a:ext cx="2868627" cy="769441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Мотивация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стимулирование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200" u="sng" dirty="0" smtClean="0">
                <a:solidFill>
                  <a:schemeClr val="tx2">
                    <a:lumMod val="75000"/>
                  </a:schemeClr>
                </a:solidFill>
              </a:rPr>
              <a:t>повышение престижа профессии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</a:rPr>
              <a:t>конкурсы профессионального мастерства,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гранты профессионального 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</a:rPr>
              <a:t>роста)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69403" y="3078942"/>
            <a:ext cx="2721145" cy="738658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Педагогическое образование 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(целевое обучение будущих педагогов, 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</a:rPr>
              <a:t>независимая оценка профессиональных компетенций выпускников вузов)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32811" y="3968111"/>
            <a:ext cx="2376264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00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СКВОЗНЫЕ МЕТОДЫ: </a:t>
            </a:r>
          </a:p>
          <a:p>
            <a:pPr algn="ctr"/>
            <a:endParaRPr lang="ru-RU" sz="3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ЦИФРОВЫЕ ТЕХНОЛОГИИ</a:t>
            </a:r>
          </a:p>
          <a:p>
            <a:pPr algn="ctr"/>
            <a:endParaRPr lang="ru-RU" sz="3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700" dirty="0">
                <a:solidFill>
                  <a:srgbClr val="C00000"/>
                </a:solidFill>
                <a:latin typeface="Arial Black" panose="020B0A04020102020204" pitchFamily="34" charset="0"/>
              </a:rPr>
              <a:t>НАСТАВНИЧЕСТВО</a:t>
            </a:r>
          </a:p>
          <a:p>
            <a:pPr algn="ctr"/>
            <a:endParaRPr lang="ru-RU" sz="3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СООБЩЕСТВА</a:t>
            </a:r>
            <a:endParaRPr lang="ru-RU" sz="7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ПРОФКОНКУРСЫ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1654" y="669189"/>
            <a:ext cx="6639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i="1" u="sng" dirty="0">
                <a:solidFill>
                  <a:srgbClr val="0070C0"/>
                </a:solidFill>
                <a:latin typeface="Arial Black" pitchFamily="34" charset="0"/>
                <a:cs typeface="Arial" panose="020B0604020202020204" pitchFamily="34" charset="0"/>
              </a:rPr>
              <a:t>Задача: </a:t>
            </a:r>
            <a:r>
              <a:rPr lang="ru-RU" sz="1100" i="1" dirty="0">
                <a:solidFill>
                  <a:srgbClr val="0070C0"/>
                </a:solidFill>
                <a:latin typeface="Arial Black" pitchFamily="34" charset="0"/>
                <a:cs typeface="Arial" panose="020B0604020202020204" pitchFamily="34" charset="0"/>
              </a:rPr>
              <a:t>внедрение </a:t>
            </a:r>
            <a:r>
              <a:rPr lang="ru-RU" sz="1100" i="1" dirty="0" smtClean="0">
                <a:solidFill>
                  <a:srgbClr val="0070C0"/>
                </a:solidFill>
                <a:latin typeface="Arial Black" pitchFamily="34" charset="0"/>
                <a:cs typeface="Arial" panose="020B0604020202020204" pitchFamily="34" charset="0"/>
              </a:rPr>
              <a:t>национальной системы учительского роста (НСУР), </a:t>
            </a:r>
            <a:r>
              <a:rPr lang="ru-RU" sz="1100" i="1" dirty="0">
                <a:solidFill>
                  <a:srgbClr val="0070C0"/>
                </a:solidFill>
                <a:latin typeface="Arial Black" pitchFamily="34" charset="0"/>
                <a:cs typeface="Arial" panose="020B0604020202020204" pitchFamily="34" charset="0"/>
              </a:rPr>
              <a:t>охватывающей не менее 50% учителей школ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1326" y="1138303"/>
            <a:ext cx="84824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Ожидаемый результат</a:t>
            </a:r>
            <a:r>
              <a:rPr lang="ru-RU" sz="11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- 50% учителей вовлечены в </a:t>
            </a:r>
            <a:r>
              <a:rPr lang="ru-RU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национальную систему учительского роста (НСУР)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функционируют центры непрерывного развития и аккредитационные центры   профмастерства педагогов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245615" y="177616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Национальная система учительского роста (НСУР)</a:t>
            </a:r>
          </a:p>
        </p:txBody>
      </p:sp>
    </p:spTree>
    <p:extLst>
      <p:ext uri="{BB962C8B-B14F-4D97-AF65-F5344CB8AC3E}">
        <p14:creationId xmlns:p14="http://schemas.microsoft.com/office/powerpoint/2010/main" val="35863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71600" y="8744"/>
            <a:ext cx="7438866" cy="198747"/>
          </a:xfrm>
        </p:spPr>
        <p:txBody>
          <a:bodyPr>
            <a:noAutofit/>
          </a:bodyPr>
          <a:lstStyle/>
          <a:p>
            <a:pPr defTabSz="1219019"/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Об объемах повышения квалификации в 2016-2018 годы</a:t>
            </a:r>
            <a:endParaRPr lang="ru-RU" sz="16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451123"/>
              </p:ext>
            </p:extLst>
          </p:nvPr>
        </p:nvGraphicFramePr>
        <p:xfrm>
          <a:off x="216104" y="313874"/>
          <a:ext cx="8388344" cy="4539386"/>
        </p:xfrm>
        <a:graphic>
          <a:graphicData uri="http://schemas.openxmlformats.org/drawingml/2006/table">
            <a:tbl>
              <a:tblPr firstRow="1" firstCol="1" bandRow="1"/>
              <a:tblGrid>
                <a:gridCol w="267515">
                  <a:extLst>
                    <a:ext uri="{9D8B030D-6E8A-4147-A177-3AD203B41FA5}">
                      <a16:colId xmlns:a16="http://schemas.microsoft.com/office/drawing/2014/main" xmlns="" val="4170877694"/>
                    </a:ext>
                  </a:extLst>
                </a:gridCol>
                <a:gridCol w="4137026">
                  <a:extLst>
                    <a:ext uri="{9D8B030D-6E8A-4147-A177-3AD203B41FA5}">
                      <a16:colId xmlns:a16="http://schemas.microsoft.com/office/drawing/2014/main" xmlns="" val="2765894951"/>
                    </a:ext>
                  </a:extLst>
                </a:gridCol>
                <a:gridCol w="1379009">
                  <a:extLst>
                    <a:ext uri="{9D8B030D-6E8A-4147-A177-3AD203B41FA5}">
                      <a16:colId xmlns:a16="http://schemas.microsoft.com/office/drawing/2014/main" xmlns="" val="2791704051"/>
                    </a:ext>
                  </a:extLst>
                </a:gridCol>
                <a:gridCol w="1380658">
                  <a:extLst>
                    <a:ext uri="{9D8B030D-6E8A-4147-A177-3AD203B41FA5}">
                      <a16:colId xmlns:a16="http://schemas.microsoft.com/office/drawing/2014/main" xmlns="" val="137891451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964837792"/>
                    </a:ext>
                  </a:extLst>
                </a:gridCol>
              </a:tblGrid>
              <a:tr h="1696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 (</a:t>
                      </a: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обучающая организация</a:t>
                      </a: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 </a:t>
                      </a: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ru-RU" sz="11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-й)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(17 </a:t>
                      </a:r>
                      <a:r>
                        <a:rPr lang="ru-RU" sz="11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-й)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ru-RU" sz="11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-й)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57873790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федеральный университет (КФУ)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7606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7388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7550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0006448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госпедуниверситет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(НГПУ)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4585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4231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3791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36274985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Институт развития образования РТ (ИРО РТ)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4071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4571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4331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5267464"/>
                  </a:ext>
                </a:extLst>
              </a:tr>
              <a:tr h="141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16 262 (83%)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16190 (82%)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15672 (79%)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5705522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 центр внешкольной работы (РЦВР)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50068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 социально-гуманитарного образования (ЦСГО)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10037555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Межрегиональный институт ПК СНПО (МИПК СПО)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520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7484571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педагогический колледж (РЦ)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1093742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Нижнекамский педагогический колледж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6385656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Арский педагогический колледж им.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Г.Тукая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(РЦ)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2704962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Поволжская академия физкультуры и спорта (ПГАФКС)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0469876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Мензелинский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педколледж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им.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М.Джалиля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5293144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Лениногорский муз-худож. педагогический колледж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0897967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7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Академия социального образования (АСО)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9454815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 управления ТИСБИ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690390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7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КНИТУ-КАИ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87424956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ИЭУП-КИУ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2284950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Набережночел. гос. торгово-технол. институт( НГТТИ)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06451050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гос. институт культуры (КГИК)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17566142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Набережночелнинский педагогический колледж»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54751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АНО «Кванториум»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9680846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 Ветеранов образования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89268354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ГБУ «НЦБЖ»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7521561"/>
                  </a:ext>
                </a:extLst>
              </a:tr>
              <a:tr h="2340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19509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19813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19814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5526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8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3036</TotalTime>
  <Words>2841</Words>
  <Application>Microsoft Office PowerPoint</Application>
  <PresentationFormat>Экран (16:9)</PresentationFormat>
  <Paragraphs>1158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Тема Office</vt:lpstr>
      <vt:lpstr>Office Theme</vt:lpstr>
      <vt:lpstr>О реализации персонифицированной модели повышения квалификации  в 2016 - 2018 годах  и задачах на 2019 год    </vt:lpstr>
      <vt:lpstr>Повышение квалификации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 объемах повышения квалификации в 2016-2018 годы</vt:lpstr>
      <vt:lpstr>Анализ итогов отбора программ повышения квалификации в 2016-2018 годы</vt:lpstr>
      <vt:lpstr>Анализ реализации программ в 2018 году</vt:lpstr>
      <vt:lpstr>Пути решения неэффективности программ </vt:lpstr>
      <vt:lpstr>Презентация PowerPoint</vt:lpstr>
      <vt:lpstr>Об оценке качества</vt:lpstr>
      <vt:lpstr>Документы РФ от 27.12 2017 </vt:lpstr>
      <vt:lpstr>Независимая оценка качества ПК – Посткурсовой мониторинг </vt:lpstr>
      <vt:lpstr>Результаты посткурсового мониторинга за первое полугодие 2018 года</vt:lpstr>
      <vt:lpstr>Результаты посткурсового мониторинга в разрезе организаций (учителя-предметники) </vt:lpstr>
      <vt:lpstr>Результаты посткурсового мониторинга на примере МР  (учителя-предметники) </vt:lpstr>
      <vt:lpstr>Результаты посткурсового мониторинга в разрезе организаций (учителя-предметники) </vt:lpstr>
      <vt:lpstr>Результаты посткурсового мониторинга на примере РЦВР (педагоги ДОД) </vt:lpstr>
      <vt:lpstr>Об электронном документе</vt:lpstr>
      <vt:lpstr>Посткурсовой мониторинг  и электронный документ (личный кабинет педагога)</vt:lpstr>
      <vt:lpstr>Презентация PowerPoint</vt:lpstr>
      <vt:lpstr>Презентация PowerPoint</vt:lpstr>
      <vt:lpstr>Новое (актуальное) в системе повышения квалификации</vt:lpstr>
      <vt:lpstr>Рекомендации по совершенствованию системы повышения квалификации в рамках ФП «Учитель будущего»</vt:lpstr>
      <vt:lpstr>Повышение квалификации в 2019 году</vt:lpstr>
      <vt:lpstr>Периоды работы модуля в 2019 году</vt:lpstr>
      <vt:lpstr>Анкета 2019</vt:lpstr>
      <vt:lpstr>Нововведения в 2019 году</vt:lpstr>
      <vt:lpstr>О проектах профессионального роста учителей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service</dc:creator>
  <cp:lastModifiedBy>Сунгатуллина</cp:lastModifiedBy>
  <cp:revision>241</cp:revision>
  <dcterms:created xsi:type="dcterms:W3CDTF">2018-03-29T09:12:18Z</dcterms:created>
  <dcterms:modified xsi:type="dcterms:W3CDTF">2019-04-03T11:03:43Z</dcterms:modified>
</cp:coreProperties>
</file>